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theme/theme1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5.xml" ContentType="application/vnd.openxmlformats-officedocument.theme+xml"/>
  <Override PartName="/ppt/slideLayouts/slideLayout8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79" r:id="rId2"/>
    <p:sldMasterId id="2147483901" r:id="rId3"/>
    <p:sldMasterId id="2147483930" r:id="rId4"/>
    <p:sldMasterId id="2147483958" r:id="rId5"/>
    <p:sldMasterId id="2147483944" r:id="rId6"/>
    <p:sldMasterId id="2147483916" r:id="rId7"/>
    <p:sldMasterId id="2147483909" r:id="rId8"/>
    <p:sldMasterId id="2147483923" r:id="rId9"/>
    <p:sldMasterId id="2147483822" r:id="rId10"/>
    <p:sldMasterId id="2147483824" r:id="rId11"/>
    <p:sldMasterId id="2147483861" r:id="rId12"/>
    <p:sldMasterId id="2147483986" r:id="rId13"/>
    <p:sldMasterId id="2147483798" r:id="rId14"/>
    <p:sldMasterId id="2147483873" r:id="rId15"/>
    <p:sldMasterId id="2147483820" r:id="rId16"/>
    <p:sldMasterId id="2147484022" r:id="rId17"/>
    <p:sldMasterId id="2147483849" r:id="rId18"/>
  </p:sldMasterIdLst>
  <p:notesMasterIdLst>
    <p:notesMasterId r:id="rId29"/>
  </p:notesMasterIdLst>
  <p:sldIdLst>
    <p:sldId id="376" r:id="rId19"/>
    <p:sldId id="380" r:id="rId20"/>
    <p:sldId id="386" r:id="rId21"/>
    <p:sldId id="395" r:id="rId22"/>
    <p:sldId id="394" r:id="rId23"/>
    <p:sldId id="382" r:id="rId24"/>
    <p:sldId id="391" r:id="rId25"/>
    <p:sldId id="384" r:id="rId26"/>
    <p:sldId id="392" r:id="rId27"/>
    <p:sldId id="393" r:id="rId28"/>
  </p:sldIdLst>
  <p:sldSz cx="12192000" cy="6858000"/>
  <p:notesSz cx="6797675" cy="9872663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073B98-CF97-4A72-A46A-21DAAA29366C}">
          <p14:sldIdLst>
            <p14:sldId id="376"/>
            <p14:sldId id="380"/>
            <p14:sldId id="386"/>
            <p14:sldId id="395"/>
            <p14:sldId id="394"/>
            <p14:sldId id="382"/>
            <p14:sldId id="391"/>
            <p14:sldId id="384"/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20">
          <p15:clr>
            <a:srgbClr val="A4A3A4"/>
          </p15:clr>
        </p15:guide>
        <p15:guide id="3" pos="3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5"/>
    <a:srgbClr val="FFD63F"/>
    <a:srgbClr val="7CC1EF"/>
    <a:srgbClr val="FFCB0A"/>
    <a:srgbClr val="006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82" y="54"/>
      </p:cViewPr>
      <p:guideLst>
        <p:guide orient="horz" pos="2160"/>
        <p:guide orient="horz" pos="222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3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tags" Target="tags/tag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B4139-E50D-4271-B60A-6A9273343113}" type="datetimeFigureOut">
              <a:rPr lang="en-GB" smtClean="0"/>
              <a:t>18/06/2022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71B9-E20D-4C54-95FC-AEF712511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0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3"/>
          <a:stretch/>
        </p:blipFill>
        <p:spPr>
          <a:xfrm>
            <a:off x="3930791" y="670560"/>
            <a:ext cx="8291690" cy="5527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71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65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91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7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3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2"/>
          <a:stretch/>
        </p:blipFill>
        <p:spPr>
          <a:xfrm>
            <a:off x="3771900" y="642937"/>
            <a:ext cx="8429626" cy="5566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4133" y="2583135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68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081" y="2656021"/>
            <a:ext cx="3484880" cy="1110338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3200" b="1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نوشته شود</a:t>
            </a:r>
            <a:endParaRPr lang="en-GB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6728" y="393247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53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3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3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3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2488" y="3869896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3838" y="2897188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5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9"/>
          <a:stretch/>
        </p:blipFill>
        <p:spPr>
          <a:xfrm>
            <a:off x="3390295" y="640080"/>
            <a:ext cx="8822025" cy="5560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4133" y="2514600"/>
            <a:ext cx="3953210" cy="9144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9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121" y="2656021"/>
            <a:ext cx="3545840" cy="1110338"/>
          </a:xfrm>
          <a:prstGeom prst="rect">
            <a:avLst/>
          </a:prstGeom>
        </p:spPr>
        <p:txBody>
          <a:bodyPr anchor="ctr"/>
          <a:lstStyle>
            <a:lvl1pPr algn="r">
              <a:spcBef>
                <a:spcPts val="0"/>
              </a:spcBef>
              <a:defRPr sz="3200" b="1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نوشته شود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6728" y="393247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87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13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7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9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/>
          <a:stretch/>
        </p:blipFill>
        <p:spPr>
          <a:xfrm flipH="1">
            <a:off x="3473588" y="670560"/>
            <a:ext cx="8759051" cy="5527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4133" y="2571030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75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1040" y="2656021"/>
            <a:ext cx="3677921" cy="1110338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3200" b="1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نوشته شود</a:t>
            </a:r>
            <a:endParaRPr lang="en-GB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6728" y="393247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7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5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8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9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9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8"/>
          <a:stretch/>
        </p:blipFill>
        <p:spPr>
          <a:xfrm>
            <a:off x="4444425" y="640710"/>
            <a:ext cx="7757735" cy="5546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4133" y="2560870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07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080" y="2656021"/>
            <a:ext cx="3992881" cy="1110338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3200" b="1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نوشته شود</a:t>
            </a:r>
            <a:endParaRPr lang="en-GB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6728" y="393247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03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2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0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11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/>
          <a:stretch/>
        </p:blipFill>
        <p:spPr>
          <a:xfrm flipH="1">
            <a:off x="4143015" y="691510"/>
            <a:ext cx="8079465" cy="551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4133" y="2514600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32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4800" y="2656021"/>
            <a:ext cx="4074161" cy="1110338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3200" b="1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نوشته شود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6728" y="393247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79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3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2214578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7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8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69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/>
          <a:stretch/>
        </p:blipFill>
        <p:spPr>
          <a:xfrm flipH="1">
            <a:off x="4876789" y="638175"/>
            <a:ext cx="7324736" cy="5563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054" y="2514600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41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7144"/>
            <a:ext cx="12204700" cy="6865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4800" y="2656021"/>
            <a:ext cx="4074161" cy="1110338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3200" b="1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نوشته شود</a:t>
            </a:r>
            <a:endParaRPr lang="en-GB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6728" y="393247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062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78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3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01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1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5"/>
          <a:stretch/>
        </p:blipFill>
        <p:spPr>
          <a:xfrm>
            <a:off x="3403600" y="640080"/>
            <a:ext cx="8818880" cy="557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4133" y="2514600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28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1361" y="2656021"/>
            <a:ext cx="3657600" cy="1110338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3200" b="1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نوشته شود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6728" y="393247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14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53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28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4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037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66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DAD24-AED6-4DFA-A5A6-32C68C046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1361230"/>
            <a:ext cx="11404600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B1C49C8-B33F-4A56-BFCF-6E70284058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700" y="1872434"/>
            <a:ext cx="11404600" cy="3447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sz="1200" baseline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/>
          </a:p>
          <a:p>
            <a:pPr lvl="3"/>
            <a:r>
              <a:rPr lang="fa-IR" dirty="0" smtClean="0"/>
              <a:t>مرحله چهارم</a:t>
            </a:r>
            <a:endParaRPr lang="en-US" dirty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0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CCDAD24-AED6-4DFA-A5A6-32C68C046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1361230"/>
            <a:ext cx="11404600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1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983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CCDAD24-AED6-4DFA-A5A6-32C68C046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1361230"/>
            <a:ext cx="11404600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EDB6370-E20D-4356-B639-0E4B5C5A8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514" y="1855041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2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13D2-8FFD-4C5E-94F5-AD56140FA9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4514" y="2301031"/>
            <a:ext cx="5505451" cy="3798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lang="fa-IR" dirty="0" smtClean="0"/>
              <a:t>عنوان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804AD92-5209-4BF2-97B3-42B4CCC66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230" y="2670593"/>
            <a:ext cx="5505450" cy="3450807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E95AF8-DF7C-4B22-A376-66E7835B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4514" y="1165438"/>
            <a:ext cx="5506636" cy="969408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9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13D2-8FFD-4C5E-94F5-AD56140FA9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6019" y="2599427"/>
            <a:ext cx="5505451" cy="3344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lang="en-GB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E95AF8-DF7C-4B22-A376-66E7835B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4834" y="1165438"/>
            <a:ext cx="5506636" cy="969408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baseline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دو خطی اضافه شود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3F90D26-BDA7-4F3A-9D8F-661D30D9B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834" y="2152838"/>
            <a:ext cx="5506636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 baseline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وارد شود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A0BD1-12B9-4B0C-97BF-4BF0D625F7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339" y="2740768"/>
            <a:ext cx="5505450" cy="322144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8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CCDAD24-AED6-4DFA-A5A6-32C68C046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721150"/>
            <a:ext cx="11404600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1C49C8-B33F-4A56-BFCF-6E70284058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700" y="1232354"/>
            <a:ext cx="11404600" cy="3447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CCDAD24-AED6-4DFA-A5A6-32C68C046C1F}"/>
              </a:ext>
            </a:extLst>
          </p:cNvPr>
          <p:cNvSpPr txBox="1">
            <a:spLocks/>
          </p:cNvSpPr>
          <p:nvPr userDrawn="1"/>
        </p:nvSpPr>
        <p:spPr>
          <a:xfrm>
            <a:off x="392514" y="558590"/>
            <a:ext cx="11404600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C49C8-B33F-4A56-BFCF-6E70284058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700" y="1069794"/>
            <a:ext cx="11404600" cy="3447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sz="12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1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CCDAD24-AED6-4DFA-A5A6-32C68C046C1F}"/>
              </a:ext>
            </a:extLst>
          </p:cNvPr>
          <p:cNvSpPr txBox="1">
            <a:spLocks/>
          </p:cNvSpPr>
          <p:nvPr userDrawn="1"/>
        </p:nvSpPr>
        <p:spPr>
          <a:xfrm>
            <a:off x="392514" y="609390"/>
            <a:ext cx="11404600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EDB6370-E20D-4356-B639-0E4B5C5A89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514" y="1103201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1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9E175D5-489A-4635-BCAF-E4CFACFB8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1520825"/>
            <a:ext cx="11403414" cy="34559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EDB6370-E20D-4356-B639-0E4B5C5A89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514" y="1008169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345230"/>
            <a:ext cx="11404600" cy="493811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baseline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C3F2E8-937B-4189-AC25-4FEC2736AE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8865" y="1513630"/>
            <a:ext cx="5505450" cy="3455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lnSpc>
                <a:spcPct val="110000"/>
              </a:lnSpc>
              <a:spcBef>
                <a:spcPts val="300"/>
              </a:spcBef>
            </a:pP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E59576E-A26E-4E02-B869-1D54568597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514" y="860611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 baseline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5D41BC-5F48-4093-9F21-FE8620F07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5314" y="1533527"/>
            <a:ext cx="5505450" cy="4103687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13D2-8FFD-4C5E-94F5-AD56140F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932" y="1513630"/>
            <a:ext cx="5505451" cy="4583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lnSpc>
                <a:spcPct val="110000"/>
              </a:lnSpc>
              <a:spcBef>
                <a:spcPts val="300"/>
              </a:spcBef>
            </a:pP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A6BBAA-D577-4340-BF96-F7883660C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9998" y="345230"/>
            <a:ext cx="5506636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1">
              <a:defRPr lang="en-GB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marL="0" lvl="0" indent="0">
              <a:buFont typeface="Arial" panose="020B0604020202020204" pitchFamily="34" charset="0"/>
            </a:pPr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CD5A655-FABB-4902-88CF-D4CA949B1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998" y="860611"/>
            <a:ext cx="5506636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804AD92-5209-4BF2-97B3-42B4CCC66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824" y="345230"/>
            <a:ext cx="5505450" cy="41036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1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13D2-8FFD-4C5E-94F5-AD56140FA9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339" y="1785885"/>
            <a:ext cx="5505451" cy="3851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lang="en-GB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E95AF8-DF7C-4B22-A376-66E7835B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154" y="345230"/>
            <a:ext cx="5506636" cy="969408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دو خطی اضافه شود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3F90D26-BDA7-4F3A-9D8F-661D30D9B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154" y="1314638"/>
            <a:ext cx="5506636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 baseline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A0BD1-12B9-4B0C-97BF-4BF0D625F7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159" y="367454"/>
            <a:ext cx="5505450" cy="37099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4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/>
          <a:stretch/>
        </p:blipFill>
        <p:spPr>
          <a:xfrm flipH="1">
            <a:off x="4143015" y="691510"/>
            <a:ext cx="8079465" cy="551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7181" y="2581190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65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3">
    <p:bg>
      <p:bgPr>
        <a:solidFill>
          <a:srgbClr val="FFC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9773BCB-95E3-47DC-9AB5-5D2B62D27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343117"/>
            <a:ext cx="5328592" cy="299822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686846" y="4127485"/>
            <a:ext cx="4818309" cy="1127697"/>
            <a:chOff x="3487816" y="4127485"/>
            <a:chExt cx="4818309" cy="1127697"/>
          </a:xfrm>
        </p:grpSpPr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231D8CC1-7C6E-4D1F-B9CE-093814D334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816" y="4236174"/>
              <a:ext cx="910320" cy="910319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8880D13A-9A57-40CD-B1A6-AA1BEF3A3D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16" y="4210956"/>
              <a:ext cx="960755" cy="960754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48134E33-3284-4CC7-9B1D-538256A8D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851" y="4218786"/>
              <a:ext cx="945095" cy="945094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AB994EDA-FA49-407F-939B-30356963D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427" y="4127485"/>
              <a:ext cx="1127698" cy="1127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4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DAD24-AED6-4DFA-A5A6-32C68C046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345230"/>
            <a:ext cx="11404600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B1C49C8-B33F-4A56-BFCF-6E70284058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700" y="1529534"/>
            <a:ext cx="11404600" cy="3447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7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344206"/>
            <a:ext cx="11404600" cy="493811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344206"/>
            <a:ext cx="11404600" cy="493811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EDB6370-E20D-4356-B639-0E4B5C5A8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514" y="789945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16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3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344206"/>
            <a:ext cx="11404600" cy="493811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3ECBAB2-AED5-4409-82AF-F2CBF778F1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514" y="789945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16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9E175D5-489A-4635-BCAF-E4CFACFB8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1520825"/>
            <a:ext cx="11403414" cy="34559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2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345230"/>
            <a:ext cx="11404600" cy="493811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C3F2E8-937B-4189-AC25-4FEC2736AE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8865" y="1513630"/>
            <a:ext cx="5505450" cy="3455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lnSpc>
                <a:spcPct val="110000"/>
              </a:lnSpc>
              <a:spcBef>
                <a:spcPts val="300"/>
              </a:spcBef>
            </a:pP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E59576E-A26E-4E02-B869-1D54568597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514" y="860611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5D41BC-5F48-4093-9F21-FE8620F07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5314" y="1533527"/>
            <a:ext cx="5505450" cy="4103687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9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13D2-8FFD-4C5E-94F5-AD56140F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608" y="1513630"/>
            <a:ext cx="5505451" cy="4583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lnSpc>
                <a:spcPct val="110000"/>
              </a:lnSpc>
              <a:spcBef>
                <a:spcPts val="300"/>
              </a:spcBef>
            </a:pP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A6BBAA-D577-4340-BF96-F7883660C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4674" y="345230"/>
            <a:ext cx="5506636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1">
              <a:defRPr lang="en-GB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marL="0" lvl="0" indent="0">
              <a:buFont typeface="Arial" panose="020B0604020202020204" pitchFamily="34" charset="0"/>
            </a:pPr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CD5A655-FABB-4902-88CF-D4CA949B1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4674" y="860611"/>
            <a:ext cx="5506636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804AD92-5209-4BF2-97B3-42B4CCC66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104" y="359193"/>
            <a:ext cx="5505450" cy="41036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9013D2-8FFD-4C5E-94F5-AD56140FA9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339" y="1785885"/>
            <a:ext cx="5505451" cy="3851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lang="en-GB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E95AF8-DF7C-4B22-A376-66E7835B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154" y="345230"/>
            <a:ext cx="5506636" cy="969408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دو خطی اضافه شود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F90D26-BDA7-4F3A-9D8F-661D30D9B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154" y="1314638"/>
            <a:ext cx="5506636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 baseline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A0BD1-12B9-4B0C-97BF-4BF0D625F7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159" y="367454"/>
            <a:ext cx="5505450" cy="37099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7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CCDAD24-AED6-4DFA-A5A6-32C68C046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1747310"/>
            <a:ext cx="11404600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1C49C8-B33F-4A56-BFCF-6E70284058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700" y="2931614"/>
            <a:ext cx="11404600" cy="3447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sz="140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 txBox="1">
            <a:spLocks/>
          </p:cNvSpPr>
          <p:nvPr userDrawn="1"/>
        </p:nvSpPr>
        <p:spPr>
          <a:xfrm>
            <a:off x="392514" y="1774226"/>
            <a:ext cx="11404600" cy="49381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8"/>
          <a:stretch/>
        </p:blipFill>
        <p:spPr>
          <a:xfrm>
            <a:off x="4215769" y="670560"/>
            <a:ext cx="8016872" cy="555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4556" y="368863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4133" y="2534920"/>
            <a:ext cx="3953210" cy="914400"/>
          </a:xfrm>
        </p:spPr>
        <p:txBody>
          <a:bodyPr/>
          <a:lstStyle>
            <a:lvl1pPr algn="r" rtl="1"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26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1817406"/>
            <a:ext cx="11404600" cy="493811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EDB6370-E20D-4356-B639-0E4B5C5A8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514" y="2263145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16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6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1746286"/>
            <a:ext cx="11404600" cy="493811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3ECBAB2-AED5-4409-82AF-F2CBF778F1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514" y="2192025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16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E175D5-489A-4635-BCAF-E4CFACFB8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2922905"/>
            <a:ext cx="11403414" cy="34559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9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14" y="1726990"/>
            <a:ext cx="11404600" cy="493811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C3F2E8-937B-4189-AC25-4FEC2736AE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8865" y="2895390"/>
            <a:ext cx="5505450" cy="3455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lnSpc>
                <a:spcPct val="110000"/>
              </a:lnSpc>
              <a:spcBef>
                <a:spcPts val="300"/>
              </a:spcBef>
            </a:pP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59576E-A26E-4E02-B869-1D54568597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514" y="2242371"/>
            <a:ext cx="11404600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15D41BC-5F48-4093-9F21-FE8620F07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5314" y="2915287"/>
            <a:ext cx="5505450" cy="4103687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39013D2-8FFD-4C5E-94F5-AD56140F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608" y="2844591"/>
            <a:ext cx="5505451" cy="294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lnSpc>
                <a:spcPct val="110000"/>
              </a:lnSpc>
              <a:spcBef>
                <a:spcPts val="300"/>
              </a:spcBef>
            </a:pP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6BBAA-D577-4340-BF96-F7883660C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4674" y="1676190"/>
            <a:ext cx="5506636" cy="49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1">
              <a:defRPr lang="en-GB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marL="0" lvl="0" indent="0">
              <a:buFont typeface="Arial" panose="020B0604020202020204" pitchFamily="34" charset="0"/>
            </a:pPr>
            <a:r>
              <a:rPr lang="fa-IR" dirty="0" smtClean="0"/>
              <a:t>عنوان اضافه شود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CD5A655-FABB-4902-88CF-D4CA949B13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4674" y="2191571"/>
            <a:ext cx="5506636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804AD92-5209-4BF2-97B3-42B4CCC66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104" y="1690153"/>
            <a:ext cx="5505450" cy="41036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6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9013D2-8FFD-4C5E-94F5-AD56140FA9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339" y="3127005"/>
            <a:ext cx="5505451" cy="22915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 lang="en-US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 lang="en-GB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E95AF8-DF7C-4B22-A376-66E7835B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154" y="1686350"/>
            <a:ext cx="5506636" cy="969408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دو خطی اضافه شود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F90D26-BDA7-4F3A-9D8F-661D30D9B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154" y="2655758"/>
            <a:ext cx="5506636" cy="268816"/>
          </a:xfrm>
          <a:prstGeom prst="rect">
            <a:avLst/>
          </a:prstGeom>
        </p:spPr>
        <p:txBody>
          <a:bodyPr/>
          <a:lstStyle>
            <a:lvl1pPr marL="0" indent="0" algn="r" rtl="1">
              <a:buFont typeface="Arial" panose="020B0604020202020204" pitchFamily="34" charset="0"/>
              <a:buNone/>
              <a:defRPr sz="2000" i="0" baseline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اضافه شود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A0BD1-12B9-4B0C-97BF-4BF0D625F7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159" y="1708574"/>
            <a:ext cx="5505450" cy="370998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  <a:lvl2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2pPr>
            <a:lvl3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3pPr>
            <a:lvl4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4pPr>
            <a:lvl5pPr algn="r" rtl="1">
              <a:defRPr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5pPr>
          </a:lstStyle>
          <a:p>
            <a:pPr lvl="0"/>
            <a:r>
              <a:rPr lang="fa-IR" dirty="0" smtClean="0"/>
              <a:t>مرحله اول</a:t>
            </a:r>
            <a:endParaRPr lang="en-US" dirty="0" smtClean="0"/>
          </a:p>
          <a:p>
            <a:pPr lvl="1"/>
            <a:r>
              <a:rPr lang="fa-IR" dirty="0" smtClean="0"/>
              <a:t>مرحله دوم</a:t>
            </a:r>
            <a:endParaRPr lang="en-US" dirty="0" smtClean="0"/>
          </a:p>
          <a:p>
            <a:pPr lvl="2"/>
            <a:r>
              <a:rPr lang="fa-IR" dirty="0" smtClean="0"/>
              <a:t>مرحله سوم</a:t>
            </a:r>
            <a:endParaRPr lang="en-US" dirty="0" smtClean="0"/>
          </a:p>
          <a:p>
            <a:pPr lvl="3"/>
            <a:r>
              <a:rPr lang="fa-IR" dirty="0" smtClean="0"/>
              <a:t>مرحله چهارم</a:t>
            </a:r>
            <a:endParaRPr lang="en-US" dirty="0" smtClean="0"/>
          </a:p>
          <a:p>
            <a:pPr lvl="4"/>
            <a:r>
              <a:rPr lang="fa-IR" dirty="0" smtClean="0"/>
              <a:t>مرحله پنجم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3540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73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049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7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2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081" y="2656021"/>
            <a:ext cx="3484880" cy="1110338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3200" b="1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r>
              <a:rPr lang="fa-IR" dirty="0" smtClean="0"/>
              <a:t>عنوان نوشته شود</a:t>
            </a:r>
            <a:endParaRPr lang="en-GB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0FAD6190-E2A1-4B8A-B7E6-F74781C2D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6728" y="3932470"/>
            <a:ext cx="2972787" cy="41578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defRPr>
            </a:lvl1pPr>
          </a:lstStyle>
          <a:p>
            <a:pPr lvl="0"/>
            <a:r>
              <a:rPr lang="fa-IR" dirty="0" smtClean="0"/>
              <a:t>زیر عنوان نوشته شود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165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97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50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918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20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115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60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145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78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85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7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0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9E35-09E2-4794-91E8-495BBA78D665}" type="datetimeFigureOut">
              <a:rPr lang="en-ZA" smtClean="0"/>
              <a:t>2022/06/18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8B7-2CF6-42F8-89C0-C2C9B7F9DF37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0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40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TN 2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TN Stewardship49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0EFCDF-3CF2-4901-85B6-291B32087FC0}"/>
              </a:ext>
            </a:extLst>
          </p:cNvPr>
          <p:cNvSpPr/>
          <p:nvPr userDrawn="1"/>
        </p:nvSpPr>
        <p:spPr>
          <a:xfrm>
            <a:off x="10989394" y="6115298"/>
            <a:ext cx="619125" cy="246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A70226B-C0E4-43BB-9549-8E089DB1098E}" type="slidenum">
              <a:rPr lang="en-GB" sz="900" b="1" smtClean="0">
                <a:solidFill>
                  <a:schemeClr val="tx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pPr algn="ctr"/>
              <a:t>‹#›</a:t>
            </a:fld>
            <a:endParaRPr lang="en-GB" sz="900" b="1" dirty="0">
              <a:solidFill>
                <a:schemeClr val="tx1"/>
              </a:solidFill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60ACE-DD87-404D-A93C-362BECAF2463}"/>
              </a:ext>
            </a:extLst>
          </p:cNvPr>
          <p:cNvSpPr txBox="1"/>
          <p:nvPr userDrawn="1"/>
        </p:nvSpPr>
        <p:spPr>
          <a:xfrm>
            <a:off x="4986020" y="6476769"/>
            <a:ext cx="6787029" cy="31067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[Add disclaimer text in slide master mode]</a:t>
            </a:r>
          </a:p>
        </p:txBody>
      </p:sp>
    </p:spTree>
    <p:extLst>
      <p:ext uri="{BB962C8B-B14F-4D97-AF65-F5344CB8AC3E}">
        <p14:creationId xmlns:p14="http://schemas.microsoft.com/office/powerpoint/2010/main" val="274970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7" r:id="rId4"/>
    <p:sldLayoutId id="2147483868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0" indent="-1524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2263" indent="-1603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61925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54050" indent="-1603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15975" indent="-1524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GB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8">
          <p15:clr>
            <a:srgbClr val="F26B43"/>
          </p15:clr>
        </p15:guide>
        <p15:guide id="2" pos="248">
          <p15:clr>
            <a:srgbClr val="F26B43"/>
          </p15:clr>
        </p15:guide>
        <p15:guide id="3" pos="7432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716">
          <p15:clr>
            <a:srgbClr val="F26B43"/>
          </p15:clr>
        </p15:guide>
        <p15:guide id="6" pos="3964">
          <p15:clr>
            <a:srgbClr val="F26B43"/>
          </p15:clr>
        </p15:guide>
        <p15:guide id="7" orient="horz" pos="3135">
          <p15:clr>
            <a:srgbClr val="F26B43"/>
          </p15:clr>
        </p15:guide>
        <p15:guide id="8" orient="horz" pos="3543">
          <p15:clr>
            <a:srgbClr val="F26B43"/>
          </p15:clr>
        </p15:guide>
        <p15:guide id="9" orient="horz" pos="958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60EFCDF-3CF2-4901-85B6-291B32087FC0}"/>
              </a:ext>
            </a:extLst>
          </p:cNvPr>
          <p:cNvSpPr/>
          <p:nvPr userDrawn="1"/>
        </p:nvSpPr>
        <p:spPr>
          <a:xfrm>
            <a:off x="10989394" y="6115298"/>
            <a:ext cx="619125" cy="246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A70226B-C0E4-43BB-9549-8E089DB1098E}" type="slidenum">
              <a:rPr lang="en-GB" sz="900" b="1" smtClean="0">
                <a:solidFill>
                  <a:schemeClr val="tx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pPr algn="ctr"/>
              <a:t>‹#›</a:t>
            </a:fld>
            <a:endParaRPr lang="en-GB" sz="900" b="1" dirty="0">
              <a:solidFill>
                <a:schemeClr val="tx1"/>
              </a:solidFill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232165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4030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0" indent="-1524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2263" indent="-1603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61925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54050" indent="-1603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15975" indent="-1524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GB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8">
          <p15:clr>
            <a:srgbClr val="F26B43"/>
          </p15:clr>
        </p15:guide>
        <p15:guide id="2" pos="248">
          <p15:clr>
            <a:srgbClr val="F26B43"/>
          </p15:clr>
        </p15:guide>
        <p15:guide id="3" pos="7432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716">
          <p15:clr>
            <a:srgbClr val="F26B43"/>
          </p15:clr>
        </p15:guide>
        <p15:guide id="6" pos="3964">
          <p15:clr>
            <a:srgbClr val="F26B43"/>
          </p15:clr>
        </p15:guide>
        <p15:guide id="7" orient="horz" pos="3135">
          <p15:clr>
            <a:srgbClr val="F26B43"/>
          </p15:clr>
        </p15:guide>
        <p15:guide id="8" orient="horz" pos="3543">
          <p15:clr>
            <a:srgbClr val="F26B43"/>
          </p15:clr>
        </p15:guide>
        <p15:guide id="9" orient="horz" pos="958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0EFCDF-3CF2-4901-85B6-291B32087FC0}"/>
              </a:ext>
            </a:extLst>
          </p:cNvPr>
          <p:cNvSpPr/>
          <p:nvPr userDrawn="1"/>
        </p:nvSpPr>
        <p:spPr>
          <a:xfrm>
            <a:off x="10989394" y="6115298"/>
            <a:ext cx="619125" cy="246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A70226B-C0E4-43BB-9549-8E089DB1098E}" type="slidenum">
              <a:rPr lang="en-GB" sz="900" b="1" smtClean="0">
                <a:solidFill>
                  <a:schemeClr val="tx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pPr algn="ctr"/>
              <a:t>‹#›</a:t>
            </a:fld>
            <a:endParaRPr lang="en-GB" sz="900" b="1" dirty="0">
              <a:solidFill>
                <a:schemeClr val="tx1"/>
              </a:solidFill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60ACE-DD87-404D-A93C-362BECAF2463}"/>
              </a:ext>
            </a:extLst>
          </p:cNvPr>
          <p:cNvSpPr txBox="1"/>
          <p:nvPr userDrawn="1"/>
        </p:nvSpPr>
        <p:spPr>
          <a:xfrm>
            <a:off x="4986020" y="6476769"/>
            <a:ext cx="6787029" cy="31067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[Add disclaimer text in slide master mode]</a:t>
            </a:r>
          </a:p>
        </p:txBody>
      </p:sp>
    </p:spTree>
    <p:extLst>
      <p:ext uri="{BB962C8B-B14F-4D97-AF65-F5344CB8AC3E}">
        <p14:creationId xmlns:p14="http://schemas.microsoft.com/office/powerpoint/2010/main" val="42863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0" indent="-1524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2263" indent="-1603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61925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54050" indent="-1603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15975" indent="-1524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GB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8">
          <p15:clr>
            <a:srgbClr val="F26B43"/>
          </p15:clr>
        </p15:guide>
        <p15:guide id="2" pos="248">
          <p15:clr>
            <a:srgbClr val="F26B43"/>
          </p15:clr>
        </p15:guide>
        <p15:guide id="3" pos="7432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716">
          <p15:clr>
            <a:srgbClr val="F26B43"/>
          </p15:clr>
        </p15:guide>
        <p15:guide id="6" pos="3964">
          <p15:clr>
            <a:srgbClr val="F26B43"/>
          </p15:clr>
        </p15:guide>
        <p15:guide id="7" orient="horz" pos="3135">
          <p15:clr>
            <a:srgbClr val="F26B43"/>
          </p15:clr>
        </p15:guide>
        <p15:guide id="8" orient="horz" pos="3543">
          <p15:clr>
            <a:srgbClr val="F26B43"/>
          </p15:clr>
        </p15:guide>
        <p15:guide id="9" orient="horz" pos="958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60EFCDF-3CF2-4901-85B6-291B32087FC0}"/>
              </a:ext>
            </a:extLst>
          </p:cNvPr>
          <p:cNvSpPr/>
          <p:nvPr userDrawn="1"/>
        </p:nvSpPr>
        <p:spPr>
          <a:xfrm>
            <a:off x="10989394" y="6115298"/>
            <a:ext cx="619125" cy="246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A70226B-C0E4-43BB-9549-8E089DB1098E}" type="slidenum">
              <a:rPr lang="en-GB" sz="900" b="1" smtClean="0">
                <a:solidFill>
                  <a:schemeClr val="tx1"/>
                </a:solidFill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pPr algn="ctr"/>
              <a:t>‹#›</a:t>
            </a:fld>
            <a:endParaRPr lang="en-GB" sz="900" b="1" dirty="0">
              <a:solidFill>
                <a:schemeClr val="tx1"/>
              </a:solidFill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60ACE-DD87-404D-A93C-362BECAF2463}"/>
              </a:ext>
            </a:extLst>
          </p:cNvPr>
          <p:cNvSpPr txBox="1"/>
          <p:nvPr userDrawn="1"/>
        </p:nvSpPr>
        <p:spPr>
          <a:xfrm>
            <a:off x="4986020" y="6476769"/>
            <a:ext cx="6787029" cy="31067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700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[Add disclaimer text in slide master mode]</a:t>
            </a:r>
          </a:p>
        </p:txBody>
      </p:sp>
    </p:spTree>
    <p:extLst>
      <p:ext uri="{BB962C8B-B14F-4D97-AF65-F5344CB8AC3E}">
        <p14:creationId xmlns:p14="http://schemas.microsoft.com/office/powerpoint/2010/main" val="12859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0" indent="-1524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2263" indent="-1603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93713" indent="-161925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54050" indent="-1603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15975" indent="-1524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•"/>
        <a:defRPr lang="en-GB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8">
          <p15:clr>
            <a:srgbClr val="F26B43"/>
          </p15:clr>
        </p15:guide>
        <p15:guide id="2" pos="248">
          <p15:clr>
            <a:srgbClr val="F26B43"/>
          </p15:clr>
        </p15:guide>
        <p15:guide id="3" pos="7432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716">
          <p15:clr>
            <a:srgbClr val="F26B43"/>
          </p15:clr>
        </p15:guide>
        <p15:guide id="6" pos="3964">
          <p15:clr>
            <a:srgbClr val="F26B43"/>
          </p15:clr>
        </p15:guide>
        <p15:guide id="7" orient="horz" pos="3135">
          <p15:clr>
            <a:srgbClr val="F26B43"/>
          </p15:clr>
        </p15:guide>
        <p15:guide id="8" orient="horz" pos="3543">
          <p15:clr>
            <a:srgbClr val="F26B43"/>
          </p15:clr>
        </p15:guide>
        <p15:guide id="9" orient="horz" pos="958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 txBox="1">
            <a:spLocks/>
          </p:cNvSpPr>
          <p:nvPr userDrawn="1"/>
        </p:nvSpPr>
        <p:spPr>
          <a:xfrm>
            <a:off x="6715760" y="2970981"/>
            <a:ext cx="4358640" cy="11103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8000" b="1" i="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با </a:t>
            </a:r>
            <a:r>
              <a:rPr lang="fa-IR" sz="8000" b="1" i="0" dirty="0" smtClean="0">
                <a:latin typeface="Irancell bold" panose="02000504000000020004" pitchFamily="2" charset="-78"/>
                <a:ea typeface="Irancell bold" panose="02000504000000020004" pitchFamily="2" charset="-78"/>
                <a:cs typeface="Irancell bold" panose="02000504000000020004" pitchFamily="2" charset="-78"/>
              </a:rPr>
              <a:t>تـشـکر</a:t>
            </a:r>
            <a:endParaRPr lang="en-GB" sz="8000" b="1" i="0" dirty="0">
              <a:latin typeface="Irancell bold" panose="02000504000000020004" pitchFamily="2" charset="-78"/>
              <a:ea typeface="Irancell bold" panose="02000504000000020004" pitchFamily="2" charset="-78"/>
              <a:cs typeface="Irancell bold" panose="02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99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9B11EA-C6D0-4AEF-8280-8974D69A3C92}"/>
              </a:ext>
            </a:extLst>
          </p:cNvPr>
          <p:cNvSpPr txBox="1">
            <a:spLocks/>
          </p:cNvSpPr>
          <p:nvPr userDrawn="1"/>
        </p:nvSpPr>
        <p:spPr>
          <a:xfrm>
            <a:off x="6715760" y="2970981"/>
            <a:ext cx="4358640" cy="11103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8000" b="1" i="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با </a:t>
            </a:r>
            <a:r>
              <a:rPr lang="fa-IR" sz="8000" b="1" i="0" dirty="0" smtClean="0">
                <a:latin typeface="Irancell bold" panose="02000504000000020004" pitchFamily="2" charset="-78"/>
                <a:ea typeface="Irancell bold" panose="02000504000000020004" pitchFamily="2" charset="-78"/>
                <a:cs typeface="Irancell bold" panose="02000504000000020004" pitchFamily="2" charset="-78"/>
              </a:rPr>
              <a:t>تـشـکر</a:t>
            </a:r>
            <a:endParaRPr lang="en-GB" sz="8000" b="1" i="0" dirty="0">
              <a:latin typeface="Irancell bold" panose="02000504000000020004" pitchFamily="2" charset="-78"/>
              <a:ea typeface="Irancell bold" panose="02000504000000020004" pitchFamily="2" charset="-78"/>
              <a:cs typeface="Irancell bold" panose="02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87702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13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4023" r:id="rId10"/>
    <p:sldLayoutId id="2147484024" r:id="rId11"/>
    <p:sldLayoutId id="2147483850" r:id="rId12"/>
    <p:sldLayoutId id="2147484001" r:id="rId13"/>
    <p:sldLayoutId id="2147484007" r:id="rId14"/>
    <p:sldLayoutId id="2147484002" r:id="rId15"/>
    <p:sldLayoutId id="2147484003" r:id="rId16"/>
    <p:sldLayoutId id="21474840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9E35-09E2-4794-91E8-495BBA78D665}" type="datetimeFigureOut">
              <a:rPr lang="en-ZA" smtClean="0"/>
              <a:t>2022/06/18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8B7-2CF6-42F8-89C0-C2C9B7F9DF37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2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9E35-09E2-4794-91E8-495BBA78D665}" type="datetimeFigureOut">
              <a:rPr lang="en-ZA" smtClean="0"/>
              <a:t>2022/06/18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8B7-2CF6-42F8-89C0-C2C9B7F9DF37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9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9E35-09E2-4794-91E8-495BBA78D665}" type="datetimeFigureOut">
              <a:rPr lang="en-ZA" smtClean="0"/>
              <a:t>2022/06/18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8B7-2CF6-42F8-89C0-C2C9B7F9DF37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9E35-09E2-4794-91E8-495BBA78D665}" type="datetimeFigureOut">
              <a:rPr lang="en-ZA" smtClean="0"/>
              <a:t>2022/06/18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8B7-2CF6-42F8-89C0-C2C9B7F9DF37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9E35-09E2-4794-91E8-495BBA78D665}" type="datetimeFigureOut">
              <a:rPr lang="en-ZA" smtClean="0"/>
              <a:t>2022/06/18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8B7-2CF6-42F8-89C0-C2C9B7F9DF37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4"/>
            <a:ext cx="12204700" cy="68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9E35-09E2-4794-91E8-495BBA78D665}" type="datetimeFigureOut">
              <a:rPr lang="en-ZA" smtClean="0"/>
              <a:t>2022/06/18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8B7-2CF6-42F8-89C0-C2C9B7F9DF37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4"/>
            <a:ext cx="12204700" cy="68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9E35-09E2-4794-91E8-495BBA78D665}" type="datetimeFigureOut">
              <a:rPr lang="en-ZA" smtClean="0"/>
              <a:t>2022/06/18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8B7-2CF6-42F8-89C0-C2C9B7F9DF37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f.mtnirancell.ir/media/Divisions_Introduction_JUNE_2021-v02_Coj60ZG.pdf" TargetMode="External"/><Relationship Id="rId7" Type="http://schemas.openxmlformats.org/officeDocument/2006/relationships/hyperlink" Target="https://ilearn.mtnirancell.ir/course/view.php?id=17338" TargetMode="Externa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6.xml"/><Relationship Id="rId6" Type="http://schemas.openxmlformats.org/officeDocument/2006/relationships/hyperlink" Target="https://mtnirancell.talentlms.com/shared/start/key:LTEEBIDN" TargetMode="External"/><Relationship Id="rId5" Type="http://schemas.openxmlformats.org/officeDocument/2006/relationships/hyperlink" Target="https://ipf.mtnirancell.ir/media/Governance-section_8GpEwK0.pdf" TargetMode="Externa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pf.mtnirancell.ir/media/Ambition_2025-Presentation-EN_a4MzNAG.PDF" TargetMode="External"/><Relationship Id="rId7" Type="http://schemas.openxmlformats.org/officeDocument/2006/relationships/hyperlink" Target="https://ipf.mtnirancell.ir/media/Address_List_pzUFY2s.pdf" TargetMode="Externa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7.xml"/><Relationship Id="rId6" Type="http://schemas.openxmlformats.org/officeDocument/2006/relationships/hyperlink" Target="https://ipf.mtnirancell.ir/media/EVP_vrHD02E.pdf" TargetMode="External"/><Relationship Id="rId5" Type="http://schemas.openxmlformats.org/officeDocument/2006/relationships/hyperlink" Target="https://ipf.mtnirancell.ir/media/Market_Share_xAKB9r6.pdf" TargetMode="Externa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pf.mtnirancell.ir/media/Irancells_Licences_6vPqRVt.pdf" TargetMode="Externa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9.xml"/><Relationship Id="rId6" Type="http://schemas.openxmlformats.org/officeDocument/2006/relationships/hyperlink" Target="https://ilearn.mtnirancell.ir/mod/scorm/player.php?a=17276&amp;currentorg=TBP45&amp;scoid=34527&amp;sesskey=tHNzuBFyRR&amp;display=popup&amp;mode=normal" TargetMode="External"/><Relationship Id="rId5" Type="http://schemas.openxmlformats.org/officeDocument/2006/relationships/hyperlink" Target="https://ipf.mtnirancell.ir/media/DOA-_MTNIrancell_Committees_Guideline_Um7au6u.pdf" TargetMode="Externa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learn.mtnirancell.ir/course/view.php?id=17343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ilearn.mtnirancell.ir/course/view.php?id=5195" TargetMode="Externa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1.xml"/><Relationship Id="rId6" Type="http://schemas.openxmlformats.org/officeDocument/2006/relationships/hyperlink" Target="https://ipf.mtnirancell.ir/media/Introduction_to_mobile_network-2G3G4G_BYsax1I.PDF" TargetMode="External"/><Relationship Id="rId5" Type="http://schemas.openxmlformats.org/officeDocument/2006/relationships/hyperlink" Target="https://ipf.mtnirancell.ir/media/Finance_For_Managers-Pact-Completed_file-May_2021_eQLby6V.pdf" TargetMode="External"/><Relationship Id="rId10" Type="http://schemas.openxmlformats.org/officeDocument/2006/relationships/hyperlink" Target="https://ilearn.mtnirancell.ir/course/view.php?id=7369" TargetMode="External"/><Relationship Id="rId4" Type="http://schemas.openxmlformats.org/officeDocument/2006/relationships/hyperlink" Target="https://ipf.mtnirancell.ir/media/Advanced_course_on_investment_management-May_2021_rPZWl9k.pdf" TargetMode="External"/><Relationship Id="rId9" Type="http://schemas.openxmlformats.org/officeDocument/2006/relationships/hyperlink" Target="https://mtnirancell.talentlms.com/shared/start/key:LTEATID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132" y="2607356"/>
            <a:ext cx="5102906" cy="1111250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بسته خوش آمد گویی </a:t>
            </a:r>
            <a:r>
              <a:rPr lang="en-US" sz="2800" b="1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/>
            </a:r>
            <a:br>
              <a:rPr lang="en-US" sz="2800" b="1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</a:br>
            <a:r>
              <a:rPr lang="fa-IR" sz="2800" b="1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اعضای محترم هیئت مدیره</a:t>
            </a:r>
            <a:endParaRPr lang="en-ZA" sz="2800" b="1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0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9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1800" dirty="0" smtClean="0"/>
              <a:t>هیئت مدیره محترم 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1800" dirty="0" smtClean="0"/>
              <a:t>ضمن تبریک و عرض خوش آمد گویی به جهت حضور شما در هیئت مدیره شرکت فناوری ارتباطی ایرانسل با هدف تسهیل فرآیند همسو سازی و آشنایی شما با سازمان، خط مشی ها و سیاست ها و به اشتراک گذاری برخی دانش های مفید و کاربردی در حوزه فعالیت سازمان، فایل پیش رو تهیه گردیده است.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1800" dirty="0" smtClean="0"/>
              <a:t>امیدواریم حضور شما در هیئت مدیره </a:t>
            </a:r>
            <a:r>
              <a:rPr lang="fa-IR" sz="1800" dirty="0"/>
              <a:t>شرکت فناوری ارتباطی ایرانسل </a:t>
            </a:r>
            <a:r>
              <a:rPr lang="fa-IR" sz="1800" dirty="0" smtClean="0"/>
              <a:t>سر منشا برکات، موفقیت ها و پیشرفت های آتی برای سازمان و جامعه باشد، در صورت وجود هرگونه نکته/ سوال در خصوص فایل پیش رو واحد منابع انسانی پاسخگوی شما خواهد بود.</a:t>
            </a:r>
            <a:endParaRPr lang="fa-IR" sz="1800" dirty="0"/>
          </a:p>
          <a:p>
            <a:pPr marL="501650" lvl="3" indent="0">
              <a:lnSpc>
                <a:spcPct val="150000"/>
              </a:lnSpc>
              <a:buNone/>
            </a:pPr>
            <a:r>
              <a:rPr lang="fa-IR" sz="1800" b="1" dirty="0" smtClean="0"/>
              <a:t>با احترام</a:t>
            </a:r>
          </a:p>
          <a:p>
            <a:pPr marL="501650" lvl="3" indent="0">
              <a:lnSpc>
                <a:spcPct val="150000"/>
              </a:lnSpc>
              <a:buNone/>
            </a:pPr>
            <a:r>
              <a:rPr lang="fa-IR" sz="1800" b="1" dirty="0" smtClean="0"/>
              <a:t>منابع انسانی شرکت ایرانسل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a-IR" sz="2800" b="1" dirty="0"/>
              <a:t>به ایرانسل خوش آمدید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88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09631" y="3223759"/>
            <a:ext cx="3953210" cy="914400"/>
          </a:xfrm>
        </p:spPr>
        <p:txBody>
          <a:bodyPr/>
          <a:lstStyle/>
          <a:p>
            <a:pPr marL="0" indent="0">
              <a:buNone/>
            </a:pPr>
            <a:r>
              <a:rPr lang="fa-IR" b="1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آشنایی با سازمان</a:t>
            </a:r>
            <a:endParaRPr lang="en-US" b="1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00536" y="1520825"/>
            <a:ext cx="7296578" cy="39655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1600" dirty="0" smtClean="0"/>
              <a:t>ایرانسل دومین </a:t>
            </a:r>
            <a:r>
              <a:rPr lang="fa-IR" sz="1600" dirty="0"/>
              <a:t>اپراتور تلفن </a:t>
            </a:r>
            <a:r>
              <a:rPr lang="fa-IR" sz="1600" dirty="0" smtClean="0"/>
              <a:t>همراه، </a:t>
            </a:r>
            <a:r>
              <a:rPr lang="fa-IR" sz="1600" dirty="0"/>
              <a:t>اولین و بزرگترین اپراتور دیتای ایران است که در زمینه ارائه خدمات شبکه تلفن همراه، خدمات اینترنت پرسرعت تلفن </a:t>
            </a:r>
            <a:r>
              <a:rPr lang="fa-IR" sz="1600" dirty="0" smtClean="0"/>
              <a:t>همـــــــراه </a:t>
            </a:r>
            <a:r>
              <a:rPr lang="en-US" sz="1600" dirty="0" smtClean="0"/>
              <a:t>2G-3G-4G-4/5G </a:t>
            </a:r>
            <a:r>
              <a:rPr lang="fa-IR" sz="1600" dirty="0" smtClean="0"/>
              <a:t> و </a:t>
            </a:r>
            <a:r>
              <a:rPr lang="fa-IR" sz="1600" dirty="0"/>
              <a:t>اینترنت </a:t>
            </a:r>
            <a:r>
              <a:rPr lang="fa-IR" sz="1600" dirty="0" smtClean="0"/>
              <a:t>ثابت پرسرعت</a:t>
            </a:r>
            <a:r>
              <a:rPr lang="en-US" sz="1600" dirty="0" smtClean="0"/>
              <a:t> TD-LTE </a:t>
            </a:r>
            <a:r>
              <a:rPr lang="fa-IR" sz="1600" dirty="0"/>
              <a:t>فعالیت می‌کند. این شرکت در سال ۱۳۸۴ با سرمایه‌گذاری مشترک گروه ام‌تی‌ان (۴۹٪) و شرکت صنایع الکترونیک ایران (۵۱٪) راه‌اندازی شد.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1600" dirty="0" smtClean="0"/>
              <a:t>در بخش اول آشنایی با سازمان قصد </a:t>
            </a:r>
            <a:r>
              <a:rPr lang="fa-IR" sz="1600" dirty="0"/>
              <a:t>داریم، طی گام هایی در چند سطح، اطلاعاتی را در خصوص پرسنل و چارت </a:t>
            </a:r>
            <a:r>
              <a:rPr lang="fa-IR" sz="1600" dirty="0" smtClean="0"/>
              <a:t>سازمانی، </a:t>
            </a:r>
            <a:r>
              <a:rPr lang="fa-IR" sz="1600" dirty="0"/>
              <a:t>هیئت مدیره گروه </a:t>
            </a:r>
            <a:r>
              <a:rPr lang="en-US" sz="1600" dirty="0" smtClean="0"/>
              <a:t>MTN</a:t>
            </a:r>
            <a:r>
              <a:rPr lang="fa-IR" sz="1600" dirty="0"/>
              <a:t> </a:t>
            </a:r>
            <a:r>
              <a:rPr lang="fa-IR" sz="1600" dirty="0" smtClean="0"/>
              <a:t>و ارزش های بنیادی  </a:t>
            </a:r>
            <a:r>
              <a:rPr lang="fa-IR" sz="1600" dirty="0"/>
              <a:t>در اختیار شما قرار دهیم. برای این منظور بر روی هر یک از نماد ها روبرو کلیک نمایید.</a:t>
            </a:r>
            <a:endParaRPr lang="en-US" sz="1600" dirty="0"/>
          </a:p>
          <a:p>
            <a:pPr marL="0" indent="0" algn="justLow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 smtClean="0"/>
              <a:t>آشنایی با سازمان بخش اول</a:t>
            </a:r>
            <a:endParaRPr lang="en-US" dirty="0"/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599">
            <a:off x="139172" y="2892453"/>
            <a:ext cx="2570280" cy="105421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8" name="TextBox 17">
            <a:hlinkClick r:id="rId3"/>
          </p:cNvPr>
          <p:cNvSpPr txBox="1"/>
          <p:nvPr/>
        </p:nvSpPr>
        <p:spPr>
          <a:xfrm rot="1208737">
            <a:off x="73444" y="3065872"/>
            <a:ext cx="2667351" cy="46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چارت سازمانی</a:t>
            </a:r>
          </a:p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و فعالیت های هر بخش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29" name="Picture 28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160">
            <a:off x="2072101" y="4051707"/>
            <a:ext cx="2334345" cy="95744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0" name="TextBox 29">
            <a:hlinkClick r:id="rId5"/>
          </p:cNvPr>
          <p:cNvSpPr txBox="1"/>
          <p:nvPr/>
        </p:nvSpPr>
        <p:spPr>
          <a:xfrm rot="20332298">
            <a:off x="2337393" y="4377000"/>
            <a:ext cx="1803759" cy="30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هیئت مدیره </a:t>
            </a:r>
            <a:r>
              <a:rPr lang="en-US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MTN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32" name="Picture 31">
            <a:hlinkClick r:id="rId6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1142">
            <a:off x="1503980" y="1736599"/>
            <a:ext cx="3046901" cy="1249706"/>
          </a:xfrm>
          <a:prstGeom prst="rect">
            <a:avLst/>
          </a:prstGeom>
          <a:effectLst/>
        </p:spPr>
      </p:pic>
      <p:sp>
        <p:nvSpPr>
          <p:cNvPr id="33" name="TextBox 32">
            <a:hlinkClick r:id="rId7"/>
          </p:cNvPr>
          <p:cNvSpPr txBox="1"/>
          <p:nvPr/>
        </p:nvSpPr>
        <p:spPr>
          <a:xfrm rot="2400280">
            <a:off x="1734234" y="2214741"/>
            <a:ext cx="2691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ارزش های بنیادی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9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00536" y="1520825"/>
            <a:ext cx="7296578" cy="3051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1600" dirty="0"/>
              <a:t>در ششم آذر ماه ۱۳۸۴، مجوز اپراتوری دوم تلفن همراه توسط سازمان تنظیم مقررات و ارتباطات رادیویی کشور و وزارت ارتباطات و فناوری اطلاعات، به شرکت ایرانسل اعطا شد و  واگذاری و توزیع سیم‌کارت‌های دائمی و اعتباری شرکت ایرانسل در چهار شهر تهران، تبریز و مشهد و ساری از روز شنبه ۲۹ مهر ۱۳۸۶ آغاز </a:t>
            </a:r>
            <a:r>
              <a:rPr lang="fa-IR" sz="1600" dirty="0" smtClean="0"/>
              <a:t>گردید.</a:t>
            </a:r>
            <a:endParaRPr lang="en-US" sz="1600" dirty="0"/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1600" dirty="0" smtClean="0"/>
              <a:t>در بخش دوم با جایگاه ایرانسل در بازار و مقایسه با رقبا،چشم انداز ترسیم شده در آرمان 2025</a:t>
            </a:r>
            <a:r>
              <a:rPr lang="fa-IR" sz="1600" dirty="0"/>
              <a:t> </a:t>
            </a:r>
            <a:r>
              <a:rPr lang="fa-IR" sz="1600" dirty="0" smtClean="0"/>
              <a:t>و  </a:t>
            </a:r>
            <a:r>
              <a:rPr lang="en-US" sz="1600" b="1" dirty="0" smtClean="0"/>
              <a:t>EVP (Employee value proposition)</a:t>
            </a:r>
            <a:r>
              <a:rPr lang="fa-IR" sz="1600" b="1" dirty="0" smtClean="0"/>
              <a:t> </a:t>
            </a:r>
            <a:r>
              <a:rPr lang="fa-IR" sz="1600" dirty="0" smtClean="0"/>
              <a:t>آشنا خواهیم شد.</a:t>
            </a:r>
          </a:p>
          <a:p>
            <a:pPr marL="0" indent="0" algn="justLow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 smtClean="0"/>
              <a:t>آشنایی با سازمان بخش دوم</a:t>
            </a:r>
            <a:endParaRPr lang="en-US" dirty="0"/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862">
            <a:off x="202226" y="2251817"/>
            <a:ext cx="2061266" cy="84544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9" name="TextBox 18">
            <a:hlinkClick r:id="rId3"/>
          </p:cNvPr>
          <p:cNvSpPr txBox="1"/>
          <p:nvPr/>
        </p:nvSpPr>
        <p:spPr>
          <a:xfrm rot="1680000">
            <a:off x="524354" y="2495415"/>
            <a:ext cx="1337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آرمان 2025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4860">
            <a:off x="1480332" y="1699820"/>
            <a:ext cx="2597457" cy="1065365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5" name="TextBox 24">
            <a:hlinkClick r:id="rId5"/>
          </p:cNvPr>
          <p:cNvSpPr txBox="1"/>
          <p:nvPr/>
        </p:nvSpPr>
        <p:spPr>
          <a:xfrm rot="2303998">
            <a:off x="1677248" y="1978269"/>
            <a:ext cx="214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جایگاه ایرانسل در بازار </a:t>
            </a:r>
            <a:r>
              <a:rPr lang="en-US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 </a:t>
            </a:r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ایران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27" name="Picture 26">
            <a:hlinkClick r:id="rId6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923">
            <a:off x="1133511" y="3572643"/>
            <a:ext cx="2597457" cy="1065365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8" name="TextBox 27">
            <a:hlinkClick r:id="rId6"/>
          </p:cNvPr>
          <p:cNvSpPr txBox="1"/>
          <p:nvPr/>
        </p:nvSpPr>
        <p:spPr>
          <a:xfrm rot="20928061">
            <a:off x="1369109" y="3981612"/>
            <a:ext cx="214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EVP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5720">
            <a:off x="3024753" y="4531949"/>
            <a:ext cx="2061266" cy="84544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TextBox 14">
            <a:hlinkClick r:id="rId7"/>
          </p:cNvPr>
          <p:cNvSpPr txBox="1"/>
          <p:nvPr/>
        </p:nvSpPr>
        <p:spPr>
          <a:xfrm rot="18434717">
            <a:off x="3459062" y="4736496"/>
            <a:ext cx="1337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دفاتر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2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سیاست ها و خط مشی ها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8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286967" y="1520825"/>
            <a:ext cx="6510146" cy="316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Low">
              <a:lnSpc>
                <a:spcPct val="200000"/>
              </a:lnSpc>
              <a:buNone/>
            </a:pPr>
            <a:r>
              <a:rPr lang="fa-IR" sz="1600" dirty="0"/>
              <a:t>پس از آشنایی با استراتژی و اهداف سازمان، </a:t>
            </a:r>
            <a:r>
              <a:rPr lang="fa-IR" sz="1600" dirty="0" smtClean="0"/>
              <a:t>آشنایی با خط </a:t>
            </a:r>
            <a:r>
              <a:rPr lang="fa-IR" sz="1600" dirty="0"/>
              <a:t>مشی </a:t>
            </a:r>
            <a:r>
              <a:rPr lang="fa-IR" sz="1600" dirty="0" smtClean="0"/>
              <a:t>ها که راهنمای </a:t>
            </a:r>
            <a:r>
              <a:rPr lang="fa-IR" sz="1600" dirty="0"/>
              <a:t>عملیاتی دستیابی به اهداف استراتژیک سازمان </a:t>
            </a:r>
            <a:r>
              <a:rPr lang="fa-IR" sz="1600" dirty="0" smtClean="0"/>
              <a:t>هستند به شناخت بیشتر کسب و کار کمک می کند.</a:t>
            </a:r>
          </a:p>
          <a:p>
            <a:pPr marL="0" indent="0" algn="justLow">
              <a:lnSpc>
                <a:spcPct val="200000"/>
              </a:lnSpc>
              <a:buNone/>
            </a:pPr>
            <a:r>
              <a:rPr lang="fa-IR" sz="1600" dirty="0" smtClean="0"/>
              <a:t>در این مجموعه شما می توانید به تضاد منافع ایرانسل، پروانه های ایرانسل، انواع  کمیته ها و کارگروه های ایرانسل و </a:t>
            </a:r>
            <a:r>
              <a:rPr lang="fa-IR" sz="1600" dirty="0"/>
              <a:t>برخی از مهمترین فرآیندهای </a:t>
            </a:r>
            <a:r>
              <a:rPr lang="fa-IR" sz="1600" dirty="0" smtClean="0"/>
              <a:t>سازمان  با یک کلیک دسترسی داشته باشید.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سیاست ها و خط مشی ها</a:t>
            </a:r>
            <a:endParaRPr lang="en-US" dirty="0"/>
          </a:p>
        </p:txBody>
      </p:sp>
      <p:pic>
        <p:nvPicPr>
          <p:cNvPr id="15" name="Picture 1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2376113" y="4303324"/>
            <a:ext cx="1832494" cy="75160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0" name="TextBox 19">
            <a:hlinkClick r:id="rId3"/>
          </p:cNvPr>
          <p:cNvSpPr txBox="1"/>
          <p:nvPr/>
        </p:nvSpPr>
        <p:spPr>
          <a:xfrm rot="3599138">
            <a:off x="2775299" y="4509630"/>
            <a:ext cx="1036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پروانه ها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862">
            <a:off x="1087900" y="4309897"/>
            <a:ext cx="1912346" cy="78436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1" name="TextBox 20">
            <a:hlinkClick r:id="rId5"/>
          </p:cNvPr>
          <p:cNvSpPr txBox="1"/>
          <p:nvPr/>
        </p:nvSpPr>
        <p:spPr>
          <a:xfrm rot="1680000">
            <a:off x="1452092" y="4521716"/>
            <a:ext cx="1154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کمیته ها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4963">
            <a:off x="3554" y="2502485"/>
            <a:ext cx="2921312" cy="1198195"/>
          </a:xfrm>
          <a:prstGeom prst="rect">
            <a:avLst/>
          </a:prstGeom>
          <a:effectLst/>
        </p:spPr>
      </p:pic>
      <p:sp>
        <p:nvSpPr>
          <p:cNvPr id="24" name="TextBox 23">
            <a:hlinkClick r:id="rId6"/>
          </p:cNvPr>
          <p:cNvSpPr txBox="1"/>
          <p:nvPr/>
        </p:nvSpPr>
        <p:spPr>
          <a:xfrm rot="2724101">
            <a:off x="588904" y="2780729"/>
            <a:ext cx="170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سیاست های تضاد منافع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9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دانش های کاربردی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6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54198" y="1520825"/>
            <a:ext cx="6442916" cy="308412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Low">
              <a:lnSpc>
                <a:spcPct val="200000"/>
              </a:lnSpc>
              <a:buNone/>
            </a:pPr>
            <a:r>
              <a:rPr lang="fa-IR" sz="1600" dirty="0" smtClean="0"/>
              <a:t>با عنايت </a:t>
            </a:r>
            <a:r>
              <a:rPr lang="fa-IR" sz="1600" dirty="0"/>
              <a:t>به مسؤليت ها و نقش </a:t>
            </a:r>
            <a:r>
              <a:rPr lang="fa-IR" sz="1600" dirty="0" smtClean="0"/>
              <a:t>اعضای </a:t>
            </a:r>
            <a:r>
              <a:rPr lang="fa-IR" sz="1600" dirty="0"/>
              <a:t>هيئت </a:t>
            </a:r>
            <a:r>
              <a:rPr lang="fa-IR" sz="1600" dirty="0" smtClean="0"/>
              <a:t>مديره در شرکت، توسعه دانش و مهارت ایشان در زمینه های مالی، سرمایه گذاری و فناوری از اهمیت ویژه ای برخوردار است.</a:t>
            </a:r>
          </a:p>
          <a:p>
            <a:pPr marL="0" indent="0" algn="justLow">
              <a:lnSpc>
                <a:spcPct val="200000"/>
              </a:lnSpc>
              <a:buNone/>
            </a:pPr>
            <a:r>
              <a:rPr lang="fa-IR" sz="1600" dirty="0" smtClean="0"/>
              <a:t>بدین منظور گزیده ای از موضوعات مورد نیاز را در اینجا گردآوری کرده ایم. خواهشمندیم برای مطالعه، روی عنوان مورد نظر کلیک نمایید.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دانش های کاربردی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4252">
            <a:off x="750567" y="1338464"/>
            <a:ext cx="2427779" cy="995769"/>
          </a:xfrm>
          <a:prstGeom prst="rect">
            <a:avLst/>
          </a:prstGeom>
          <a:effectLst/>
        </p:spPr>
      </p:pic>
      <p:sp>
        <p:nvSpPr>
          <p:cNvPr id="20" name="TextBox 19">
            <a:hlinkClick r:id="rId4"/>
          </p:cNvPr>
          <p:cNvSpPr txBox="1"/>
          <p:nvPr/>
        </p:nvSpPr>
        <p:spPr>
          <a:xfrm rot="3153390">
            <a:off x="825481" y="1667070"/>
            <a:ext cx="227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مدیریت سرمایه گذاری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2819">
            <a:off x="2213891" y="3313646"/>
            <a:ext cx="1648480" cy="676135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1" name="TextBox 20">
            <a:hlinkClick r:id="rId5"/>
          </p:cNvPr>
          <p:cNvSpPr txBox="1"/>
          <p:nvPr/>
        </p:nvSpPr>
        <p:spPr>
          <a:xfrm rot="2251957">
            <a:off x="2240422" y="3484024"/>
            <a:ext cx="1448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مدیریت مالی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126167" y="2260128"/>
            <a:ext cx="2318580" cy="95098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TextBox 15">
            <a:hlinkClick r:id="rId6"/>
          </p:cNvPr>
          <p:cNvSpPr txBox="1"/>
          <p:nvPr/>
        </p:nvSpPr>
        <p:spPr>
          <a:xfrm rot="1799138">
            <a:off x="235420" y="2502858"/>
            <a:ext cx="195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شبکه </a:t>
            </a:r>
            <a:r>
              <a:rPr lang="fa-IR" sz="1600" dirty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تلفن همراه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  <a:p>
            <a:pPr algn="ctr" rtl="1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تا </a:t>
            </a:r>
            <a:r>
              <a:rPr lang="en-US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4G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1995394" y="1170914"/>
            <a:ext cx="2140181" cy="877809"/>
          </a:xfrm>
          <a:prstGeom prst="rect">
            <a:avLst/>
          </a:prstGeom>
          <a:effectLst/>
        </p:spPr>
      </p:pic>
      <p:sp>
        <p:nvSpPr>
          <p:cNvPr id="11" name="TextBox 10">
            <a:hlinkClick r:id="rId7"/>
          </p:cNvPr>
          <p:cNvSpPr txBox="1"/>
          <p:nvPr/>
        </p:nvSpPr>
        <p:spPr>
          <a:xfrm rot="4499138">
            <a:off x="2101322" y="1439751"/>
            <a:ext cx="200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آمیخته های مدیریت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691029" y="4178547"/>
            <a:ext cx="1784833" cy="732061"/>
          </a:xfrm>
          <a:prstGeom prst="rect">
            <a:avLst/>
          </a:prstGeom>
          <a:effectLst/>
        </p:spPr>
      </p:pic>
      <p:sp>
        <p:nvSpPr>
          <p:cNvPr id="19" name="TextBox 18">
            <a:hlinkClick r:id="rId8"/>
          </p:cNvPr>
          <p:cNvSpPr txBox="1"/>
          <p:nvPr/>
        </p:nvSpPr>
        <p:spPr>
          <a:xfrm rot="899138">
            <a:off x="1746102" y="4375300"/>
            <a:ext cx="1674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تحول دیجیتال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  <p:pic>
        <p:nvPicPr>
          <p:cNvPr id="22" name="Picture 21">
            <a:hlinkClick r:id="rId9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3169648" y="3073000"/>
            <a:ext cx="1732276" cy="710504"/>
          </a:xfrm>
          <a:prstGeom prst="rect">
            <a:avLst/>
          </a:prstGeom>
          <a:effectLst/>
        </p:spPr>
      </p:pic>
      <p:sp>
        <p:nvSpPr>
          <p:cNvPr id="23" name="TextBox 22">
            <a:hlinkClick r:id="rId10"/>
          </p:cNvPr>
          <p:cNvSpPr txBox="1"/>
          <p:nvPr/>
        </p:nvSpPr>
        <p:spPr>
          <a:xfrm rot="3599138">
            <a:off x="2869120" y="3239615"/>
            <a:ext cx="227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مقدمه ای بر </a:t>
            </a:r>
            <a:r>
              <a:rPr lang="en-US" sz="1600" dirty="0" smtClean="0">
                <a:latin typeface="Irancell" panose="02000504000000020004" pitchFamily="2" charset="-78"/>
                <a:ea typeface="Irancell" panose="02000504000000020004" pitchFamily="2" charset="-78"/>
                <a:cs typeface="Irancell" panose="02000504000000020004" pitchFamily="2" charset="-78"/>
              </a:rPr>
              <a:t>5G</a:t>
            </a:r>
            <a:endParaRPr lang="en-US" sz="1600" dirty="0">
              <a:latin typeface="Irancell" panose="02000504000000020004" pitchFamily="2" charset="-78"/>
              <a:ea typeface="Irancell" panose="02000504000000020004" pitchFamily="2" charset="-78"/>
              <a:cs typeface="Irancell" panose="02000504000000020004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9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DESIGN_ID_BOTTOM ARC WITH MTN LOGO" val="9NYxcx6Z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5227DE84-5037-476C-ACCC-FABEDC10DCB1}"/>
    </a:ext>
  </a:extLst>
</a:theme>
</file>

<file path=ppt/theme/theme10.xml><?xml version="1.0" encoding="utf-8"?>
<a:theme xmlns:a="http://schemas.openxmlformats.org/drawingml/2006/main" name="Yellow with White Confet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9560B86C-089B-4C21-AFA4-691ED808FD14}"/>
    </a:ext>
  </a:extLst>
</a:theme>
</file>

<file path=ppt/theme/theme11.xml><?xml version="1.0" encoding="utf-8"?>
<a:theme xmlns:a="http://schemas.openxmlformats.org/drawingml/2006/main" name="Wite with Yellow Confet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F020DA08-3439-4E1B-A6A8-4E6516FBEDB0}"/>
    </a:ext>
  </a:extLst>
</a:theme>
</file>

<file path=ppt/theme/theme12.xml><?xml version="1.0" encoding="utf-8"?>
<a:theme xmlns:a="http://schemas.openxmlformats.org/drawingml/2006/main" name="Top arch">
  <a:themeElements>
    <a:clrScheme name="MTN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666666"/>
      </a:accent2>
      <a:accent3>
        <a:srgbClr val="000000"/>
      </a:accent3>
      <a:accent4>
        <a:srgbClr val="00678F"/>
      </a:accent4>
      <a:accent5>
        <a:srgbClr val="999999"/>
      </a:accent5>
      <a:accent6>
        <a:srgbClr val="FF0000"/>
      </a:accent6>
      <a:hlink>
        <a:srgbClr val="00678F"/>
      </a:hlink>
      <a:folHlink>
        <a:srgbClr val="666666"/>
      </a:folHlink>
    </a:clrScheme>
    <a:fontScheme name="Custom 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N Brand Master PPT.potx" id="{185AC491-9FE5-4D03-A1CC-BE01802A289E}" vid="{977B2738-43B6-4E75-8DF4-FF68712DC024}"/>
    </a:ext>
  </a:extLst>
</a:theme>
</file>

<file path=ppt/theme/theme13.xml><?xml version="1.0" encoding="utf-8"?>
<a:theme xmlns:a="http://schemas.openxmlformats.org/drawingml/2006/main" name="Bottom arc with MTN Logo">
  <a:themeElements>
    <a:clrScheme name="MTN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666666"/>
      </a:accent2>
      <a:accent3>
        <a:srgbClr val="000000"/>
      </a:accent3>
      <a:accent4>
        <a:srgbClr val="00678F"/>
      </a:accent4>
      <a:accent5>
        <a:srgbClr val="999999"/>
      </a:accent5>
      <a:accent6>
        <a:srgbClr val="FF0000"/>
      </a:accent6>
      <a:hlink>
        <a:srgbClr val="00678F"/>
      </a:hlink>
      <a:folHlink>
        <a:srgbClr val="666666"/>
      </a:folHlink>
    </a:clrScheme>
    <a:fontScheme name="Custom 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N Brand Master PPT.potx" id="{185AC491-9FE5-4D03-A1CC-BE01802A289E}" vid="{50F26469-A42F-4737-AC48-CD35C27F99AD}"/>
    </a:ext>
  </a:extLst>
</a:theme>
</file>

<file path=ppt/theme/theme14.xml><?xml version="1.0" encoding="utf-8"?>
<a:theme xmlns:a="http://schemas.openxmlformats.org/drawingml/2006/main" name="Bottom Arch">
  <a:themeElements>
    <a:clrScheme name="MTN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666666"/>
      </a:accent2>
      <a:accent3>
        <a:srgbClr val="000000"/>
      </a:accent3>
      <a:accent4>
        <a:srgbClr val="00678F"/>
      </a:accent4>
      <a:accent5>
        <a:srgbClr val="999999"/>
      </a:accent5>
      <a:accent6>
        <a:srgbClr val="FF0000"/>
      </a:accent6>
      <a:hlink>
        <a:srgbClr val="00678F"/>
      </a:hlink>
      <a:folHlink>
        <a:srgbClr val="666666"/>
      </a:folHlink>
    </a:clrScheme>
    <a:fontScheme name="Custom 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N Brand Master PPT.potx" id="{185AC491-9FE5-4D03-A1CC-BE01802A289E}" vid="{64995BD5-F16B-4763-BE26-6985A2E66D3B}"/>
    </a:ext>
  </a:extLst>
</a:theme>
</file>

<file path=ppt/theme/theme15.xml><?xml version="1.0" encoding="utf-8"?>
<a:theme xmlns:a="http://schemas.openxmlformats.org/drawingml/2006/main" name="Oval Arch">
  <a:themeElements>
    <a:clrScheme name="MTN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666666"/>
      </a:accent2>
      <a:accent3>
        <a:srgbClr val="000000"/>
      </a:accent3>
      <a:accent4>
        <a:srgbClr val="00678F"/>
      </a:accent4>
      <a:accent5>
        <a:srgbClr val="999999"/>
      </a:accent5>
      <a:accent6>
        <a:srgbClr val="FF0000"/>
      </a:accent6>
      <a:hlink>
        <a:srgbClr val="00678F"/>
      </a:hlink>
      <a:folHlink>
        <a:srgbClr val="666666"/>
      </a:folHlink>
    </a:clrScheme>
    <a:fontScheme name="Custom 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N Brand Master PPT.potx" id="{185AC491-9FE5-4D03-A1CC-BE01802A289E}" vid="{C293B3AD-E463-4B82-96A5-873BE99CF594}"/>
    </a:ext>
  </a:extLst>
</a:theme>
</file>

<file path=ppt/theme/theme16.xml><?xml version="1.0" encoding="utf-8"?>
<a:theme xmlns:a="http://schemas.openxmlformats.org/drawingml/2006/main" name="Thank you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FB3EF5BE-6A68-41C9-BB5E-342030EA6747}"/>
    </a:ext>
  </a:extLst>
</a:theme>
</file>

<file path=ppt/theme/theme1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8547A63E-0DE6-417D-A6A3-24D160F420F9}"/>
    </a:ext>
  </a:extLst>
</a:theme>
</file>

<file path=ppt/theme/theme18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8CF81EDA-DBFE-456D-8285-4EF59976AC72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3386F3A8-D936-434F-968F-766B56B801BB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7E16F5B4-5070-4FF7-B6B1-477C7C42CF71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CA40F685-0938-46ED-AFAF-8AE5E6EEE061}"/>
    </a:ext>
  </a:extLst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4E9E2591-855C-423E-928E-192B408E2A4C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521B1867-B0D6-4FE8-A16D-CB07CF4D3194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3B136C9B-7B39-4C71-B1DF-7CE3C87C1593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251EA658-3EE9-4ABF-8287-E3078044393A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N Brand Master PPT.potx" id="{185AC491-9FE5-4D03-A1CC-BE01802A289E}" vid="{749B1F2F-6F5E-43B3-B76E-ACE349091D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MTN Consumer Master PPT - Copy</Template>
  <TotalTime>2168</TotalTime>
  <Words>531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Irancell</vt:lpstr>
      <vt:lpstr>Irancell bold</vt:lpstr>
      <vt:lpstr>10_Custom Design</vt:lpstr>
      <vt:lpstr>11_Custom Design</vt:lpstr>
      <vt:lpstr>Custom Design</vt:lpstr>
      <vt:lpstr>4_Custom Design</vt:lpstr>
      <vt:lpstr>8_Custom Design</vt:lpstr>
      <vt:lpstr>6_Custom Design</vt:lpstr>
      <vt:lpstr>2_Custom Design</vt:lpstr>
      <vt:lpstr>1_Custom Design</vt:lpstr>
      <vt:lpstr>3_Custom Design</vt:lpstr>
      <vt:lpstr>Yellow with White Confetti</vt:lpstr>
      <vt:lpstr>Wite with Yellow Confetti</vt:lpstr>
      <vt:lpstr>Top arch</vt:lpstr>
      <vt:lpstr>Bottom arc with MTN Logo</vt:lpstr>
      <vt:lpstr>Bottom Arch</vt:lpstr>
      <vt:lpstr>Oval Arch</vt:lpstr>
      <vt:lpstr>Thank you slides</vt:lpstr>
      <vt:lpstr>5_Custom Design</vt:lpstr>
      <vt:lpstr>Pictures</vt:lpstr>
      <vt:lpstr>بسته خوش آمد گویی  اعضای محترم هیئت مدیره</vt:lpstr>
      <vt:lpstr>PowerPoint Presentation</vt:lpstr>
      <vt:lpstr>PowerPoint Presentation</vt:lpstr>
      <vt:lpstr>PowerPoint Presentation</vt:lpstr>
      <vt:lpstr>PowerPoint Presentation</vt:lpstr>
      <vt:lpstr>سیاست ها و خط مشی ها</vt:lpstr>
      <vt:lpstr>PowerPoint Presentation</vt:lpstr>
      <vt:lpstr>دانش های کاربردی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Ehsan Gholami [ MTNIrancell - MKT ]</dc:creator>
  <cp:lastModifiedBy>Mehdi Javadi [ MTNIrancell - HR ]</cp:lastModifiedBy>
  <cp:revision>250</cp:revision>
  <cp:lastPrinted>2017-10-27T07:03:10Z</cp:lastPrinted>
  <dcterms:created xsi:type="dcterms:W3CDTF">2018-01-09T06:31:43Z</dcterms:created>
  <dcterms:modified xsi:type="dcterms:W3CDTF">2022-06-18T15:32:55Z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00948945-585D-40D8-8962-1E8D702A34F2</vt:lpwstr>
  </property>
  <property fmtid="{D5CDD505-2E9C-101B-9397-08002B2CF9AE}" pid="3" name="ArticulatePath">
    <vt:lpwstr>Main.Sa</vt:lpwstr>
  </property>
</Properties>
</file>